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0.svg" ContentType="image/svg+xml"/>
  <Override PartName="/ppt/media/image102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10.svg" ContentType="image/svg+xml"/>
  <Override PartName="/ppt/media/image113.svg" ContentType="image/svg+xml"/>
  <Override PartName="/ppt/media/image115.svg" ContentType="image/svg+xml"/>
  <Override PartName="/ppt/media/image117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4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.svg" ContentType="image/svg+xml"/>
  <Override PartName="/ppt/media/image51.svg" ContentType="image/svg+xml"/>
  <Override PartName="/ppt/media/image53.svg" ContentType="image/svg+xml"/>
  <Override PartName="/ppt/media/image56.svg" ContentType="image/svg+xml"/>
  <Override PartName="/ppt/media/image59.svg" ContentType="image/svg+xml"/>
  <Override PartName="/ppt/media/image61.svg" ContentType="image/svg+xml"/>
  <Override PartName="/ppt/media/image64.svg" ContentType="image/svg+xml"/>
  <Override PartName="/ppt/media/image66.svg" ContentType="image/svg+xml"/>
  <Override PartName="/ppt/media/image69.svg" ContentType="image/svg+xml"/>
  <Override PartName="/ppt/media/image7.svg" ContentType="image/svg+xml"/>
  <Override PartName="/ppt/media/image71.svg" ContentType="image/svg+xml"/>
  <Override PartName="/ppt/media/image73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.svg" ContentType="image/svg+xml"/>
  <Override PartName="/ppt/media/image90.svg" ContentType="image/svg+xml"/>
  <Override PartName="/ppt/media/image92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68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568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大家好，欢迎参加本次产品发布会。今天，我们将向大家隆重介绍一款将彻底改变您工作方式的智能办公助手——宇恒一号。它不仅仅是一个工具，更是您提升效率、解放双手的得力伙伴。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接下来，我们详细看一下宇恒一号的具体功能。首先是文件系统操作，它支持查看目录、读写文件、创建和删除文件夹等所有常规的文件管理操作，让您轻松管理本地和云端文件。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在数据处理方面，宇恒一号同样强大。它内置了SQLite数据库管理工具和Python代码执行环境，您可以轻松进行数据查询、分析和计算，处理百万级数据量也不在话下。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宇恒一号还具备强大的图像处理和文档处理能力。您可以让它生成创意图片、编辑图片，还能让它分析长篇合同、报告，并提取关键信息，大大提升了内容创作和文档处理的效率。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此外，宇恒一号提供安全的云端存储服务，并拥有开放的技能系统。您可以通过安装各种技能来扩展它的能力，也可以创建自己的自动化技能，让宇恒一号成为您专属的智能助手。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宇恒一号的界面非常简洁直观，采用对话式交互。您只需在底部的输入框中输入您的需求，系统就会在上方的消息区展示处理过程和结果，极大地降低了使用门槛。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使用宇恒一号非常简单。您可以轻松地点击“新建对话”按钮来开始一项全新的任务，每次对话都是独立的，方便您管理不同的工作内容。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工作区是宇恒一号为您提供的个人工作台。您可以在这里创建文件夹、管理文件，所有的文件操作都会默认在工作区内进行，让您的工作环境更加整洁有序。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宇恒一号的应用场景非常广泛。在企业办公中，它可以帮助您自动整理文档、生成报表、记录会议纪要；在数据分析领域，它能处理销售数据、进行用户行为分析、完成财务对账等工作。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在内容创作方面，宇恒一号可以帮您生成营销海报、处理图片、撰写文档；在电商运营中，它能批量处理商品信息、分析用户评价、监控竞品价格和库存，是电商从业者的得力助手。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对于技术开发人员，宇恒一号可以辅助编写代码、管理数据库、分析系统日志；在教育学习领域，它能帮助整理学习资料、管理题库、分析学生成绩，构建个人或团队知识库。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本次介绍将分为二十个部分，从公司背景、企业文化，到宇恒一号的详细功能、应用场景和合作支持，我们将进行全面而深入的讲解。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理论不如实践，让我们来看几个实际案例。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首先是文件管理，您只需一句话，宇恒一号就能帮您整理好杂乱的文件夹。无论是本地还是云端存储，它都能精准识别并分类。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其次是数据汇总，这通常需要掌握SQL或Python技能。但现在，您只需提出需求，它就能自动读取多个Excel文件，合并数据并生成可视化报表，整个过程快速高效，让数据分析变得触手可及。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再来看两个案例。宇恒一号能够深度理解长篇合同，分析其中的风险点并给出专业建议。同时，它还能根据您的描述，直接生成高质量的图片，无论是营销海报还是产品图，都能轻松搞定。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我们提供全方位的合作与服务支持。无论是个人用户还是企业客户，我们都有相应的解决方案。我们承诺保障服务稳定、数据安全，并提供及时的技术支持。欢迎通过屏幕上的方式与我们联系。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我的介绍到此结束，感谢大家的聆听。我们真诚期待与您合作，共同开启智能办公的新篇章。谢谢！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请允许我介绍一下我们公司——成都宇信达智能科技有限公司。我们是一家专注于智能物联网领域的创新型企业，核心优势在于为企事业单位提供定制化的智能化服务。我们拥有经验丰富的研发团队，坚持“小而精、精而专”的发展路线，致力于解决客户的实际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企业文化是公司发展的基石。我们秉持“深耕技术、做好产品、服务本土”的使命，坚持“以客户为中心”的经营理念，发扬“求真、务实、探索、创新”的企业精神，致力于与员工、客户共同成长，回馈社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正式进入产品介绍环节。宇恒一号是一款全能型智能办公助手，它最大的特点是强大的工具整合能力，能够一站式处理文件、数据、代码、图片等多种任务。它不仅功能强大，还拥有开放的生态和出色的协作能力，是您提升工作效率的理想选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宇恒一号的第一个核心优势是“一句话就搞定”。传统方式需要您手动打开软件、一步步操作、最后保存退出，非常繁琐。而宇恒一号，您只需要用自然语言说出您的需求，它就能自动完成所有操作，极大地简化了工作流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优势是“多种能力集合”。过去，处理不同类型的任务需要打开不同的软件，效率低下。宇恒一号将文件管理、数据分析、代码执行、图像处理等多种能力整合在一个平台上，您无需在多个软件间切换，一个工具就能搞定所有工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第三个优势是“一次创建永久自动”。对于每月都要重复的报表、汇总等工作，宇恒一号可以帮您创建一个自动化技能，设定好时间后，它就会每月自动执行，彻底解放您的双手，把您从重复劳动中解脱出来。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重要的优势在于，宇恒一号是“真正帮你干活”的AI。很多AI只是提供建议，告诉你应该怎么做，但最终还是需要您手动操作。而宇恒一号不同，它能直接理解您的意图，并替您完成具体的操作，是真正的执行者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45.svg"/><Relationship Id="rId7" Type="http://schemas.openxmlformats.org/officeDocument/2006/relationships/image" Target="../media/image44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2.sv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9.svg"/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3.svg"/><Relationship Id="rId3" Type="http://schemas.openxmlformats.org/officeDocument/2006/relationships/image" Target="../media/image52.png"/><Relationship Id="rId2" Type="http://schemas.openxmlformats.org/officeDocument/2006/relationships/image" Target="../media/image51.svg"/><Relationship Id="rId1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4.sv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svg"/><Relationship Id="rId1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67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image" Target="../media/image66.svg"/><Relationship Id="rId3" Type="http://schemas.openxmlformats.org/officeDocument/2006/relationships/image" Target="../media/image65.png"/><Relationship Id="rId21" Type="http://schemas.openxmlformats.org/officeDocument/2006/relationships/notesSlide" Target="../notesSlides/notesSlide16.xml"/><Relationship Id="rId20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9" Type="http://schemas.openxmlformats.org/officeDocument/2006/relationships/image" Target="../media/image74.png"/><Relationship Id="rId18" Type="http://schemas.openxmlformats.org/officeDocument/2006/relationships/image" Target="../media/image73.svg"/><Relationship Id="rId17" Type="http://schemas.openxmlformats.org/officeDocument/2006/relationships/image" Target="../media/image72.png"/><Relationship Id="rId16" Type="http://schemas.openxmlformats.org/officeDocument/2006/relationships/image" Target="../media/image71.svg"/><Relationship Id="rId15" Type="http://schemas.openxmlformats.org/officeDocument/2006/relationships/image" Target="../media/image70.png"/><Relationship Id="rId14" Type="http://schemas.openxmlformats.org/officeDocument/2006/relationships/tags" Target="../tags/tag26.xml"/><Relationship Id="rId13" Type="http://schemas.openxmlformats.org/officeDocument/2006/relationships/image" Target="../media/image69.svg"/><Relationship Id="rId12" Type="http://schemas.openxmlformats.org/officeDocument/2006/relationships/image" Target="../media/image68.png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8.svg"/><Relationship Id="rId3" Type="http://schemas.openxmlformats.org/officeDocument/2006/relationships/image" Target="../media/image77.png"/><Relationship Id="rId2" Type="http://schemas.openxmlformats.org/officeDocument/2006/relationships/image" Target="../media/image76.svg"/><Relationship Id="rId1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2.svg"/><Relationship Id="rId3" Type="http://schemas.openxmlformats.org/officeDocument/2006/relationships/image" Target="../media/image81.png"/><Relationship Id="rId2" Type="http://schemas.openxmlformats.org/officeDocument/2006/relationships/image" Target="../media/image80.svg"/><Relationship Id="rId1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6.svg"/><Relationship Id="rId3" Type="http://schemas.openxmlformats.org/officeDocument/2006/relationships/image" Target="../media/image85.png"/><Relationship Id="rId2" Type="http://schemas.openxmlformats.org/officeDocument/2006/relationships/image" Target="../media/image84.svg"/><Relationship Id="rId1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0.svg"/><Relationship Id="rId3" Type="http://schemas.openxmlformats.org/officeDocument/2006/relationships/image" Target="../media/image89.png"/><Relationship Id="rId2" Type="http://schemas.openxmlformats.org/officeDocument/2006/relationships/image" Target="../media/image88.svg"/><Relationship Id="rId1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92.svg"/><Relationship Id="rId3" Type="http://schemas.openxmlformats.org/officeDocument/2006/relationships/image" Target="../media/image91.png"/><Relationship Id="rId2" Type="http://schemas.openxmlformats.org/officeDocument/2006/relationships/tags" Target="../tags/tag28.xml"/><Relationship Id="rId16" Type="http://schemas.openxmlformats.org/officeDocument/2006/relationships/notesSlide" Target="../notesSlides/notesSlide21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93.jpeg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image" Target="../media/image47.svg"/><Relationship Id="rId1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96.png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image" Target="../media/image95.jpe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9" Type="http://schemas.openxmlformats.org/officeDocument/2006/relationships/notesSlide" Target="../notesSlides/notesSlide22.xml"/><Relationship Id="rId28" Type="http://schemas.openxmlformats.org/officeDocument/2006/relationships/slideLayout" Target="../slideLayouts/slideLayout12.xml"/><Relationship Id="rId27" Type="http://schemas.openxmlformats.org/officeDocument/2006/relationships/image" Target="../media/image113.svg"/><Relationship Id="rId26" Type="http://schemas.openxmlformats.org/officeDocument/2006/relationships/image" Target="../media/image112.png"/><Relationship Id="rId25" Type="http://schemas.openxmlformats.org/officeDocument/2006/relationships/image" Target="../media/image7.svg"/><Relationship Id="rId24" Type="http://schemas.openxmlformats.org/officeDocument/2006/relationships/image" Target="../media/image111.png"/><Relationship Id="rId23" Type="http://schemas.openxmlformats.org/officeDocument/2006/relationships/image" Target="../media/image110.svg"/><Relationship Id="rId22" Type="http://schemas.openxmlformats.org/officeDocument/2006/relationships/image" Target="../media/image109.png"/><Relationship Id="rId21" Type="http://schemas.openxmlformats.org/officeDocument/2006/relationships/image" Target="../media/image108.svg"/><Relationship Id="rId20" Type="http://schemas.openxmlformats.org/officeDocument/2006/relationships/image" Target="../media/image107.png"/><Relationship Id="rId2" Type="http://schemas.openxmlformats.org/officeDocument/2006/relationships/image" Target="../media/image94.jpeg"/><Relationship Id="rId19" Type="http://schemas.openxmlformats.org/officeDocument/2006/relationships/image" Target="../media/image106.svg"/><Relationship Id="rId18" Type="http://schemas.openxmlformats.org/officeDocument/2006/relationships/image" Target="../media/image105.png"/><Relationship Id="rId17" Type="http://schemas.openxmlformats.org/officeDocument/2006/relationships/image" Target="../media/image104.svg"/><Relationship Id="rId16" Type="http://schemas.openxmlformats.org/officeDocument/2006/relationships/image" Target="../media/image103.png"/><Relationship Id="rId15" Type="http://schemas.openxmlformats.org/officeDocument/2006/relationships/image" Target="../media/image102.svg"/><Relationship Id="rId14" Type="http://schemas.openxmlformats.org/officeDocument/2006/relationships/image" Target="../media/image101.png"/><Relationship Id="rId13" Type="http://schemas.openxmlformats.org/officeDocument/2006/relationships/image" Target="../media/image100.svg"/><Relationship Id="rId12" Type="http://schemas.openxmlformats.org/officeDocument/2006/relationships/image" Target="../media/image99.png"/><Relationship Id="rId11" Type="http://schemas.openxmlformats.org/officeDocument/2006/relationships/image" Target="../media/image98.svg"/><Relationship Id="rId10" Type="http://schemas.openxmlformats.org/officeDocument/2006/relationships/image" Target="../media/image97.png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7.svg"/><Relationship Id="rId4" Type="http://schemas.openxmlformats.org/officeDocument/2006/relationships/image" Target="../media/image116.png"/><Relationship Id="rId3" Type="http://schemas.openxmlformats.org/officeDocument/2006/relationships/image" Target="../media/image115.svg"/><Relationship Id="rId2" Type="http://schemas.openxmlformats.org/officeDocument/2006/relationships/image" Target="../media/image11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10.xml"/><Relationship Id="rId16" Type="http://schemas.openxmlformats.org/officeDocument/2006/relationships/image" Target="../media/image10.jpeg"/><Relationship Id="rId15" Type="http://schemas.openxmlformats.org/officeDocument/2006/relationships/tags" Target="../tags/tag9.xml"/><Relationship Id="rId14" Type="http://schemas.openxmlformats.org/officeDocument/2006/relationships/tags" Target="../tags/tag8.xml"/><Relationship Id="rId13" Type="http://schemas.openxmlformats.org/officeDocument/2006/relationships/image" Target="../media/image9.svg"/><Relationship Id="rId12" Type="http://schemas.openxmlformats.org/officeDocument/2006/relationships/image" Target="../media/image8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2.svg"/><Relationship Id="rId11" Type="http://schemas.openxmlformats.org/officeDocument/2006/relationships/image" Target="../media/image21.png"/><Relationship Id="rId10" Type="http://schemas.openxmlformats.org/officeDocument/2006/relationships/image" Target="../media/image20.sv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svg"/><Relationship Id="rId7" Type="http://schemas.openxmlformats.org/officeDocument/2006/relationships/image" Target="../media/image29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32.jpeg"/><Relationship Id="rId2" Type="http://schemas.openxmlformats.org/officeDocument/2006/relationships/tags" Target="../tags/tag12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l="1111" r="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4699000" y="315849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  <a:effectLst>
            <a:outerShdw blurRad="127000" algn="tl" rotWithShape="0">
              <a:srgbClr val="64FFDA">
                <a:alpha val="40000"/>
              </a:srgbClr>
            </a:outerShdw>
          </a:effectLst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4318000" y="430149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t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智能办公助手新体验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3556000" y="562864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100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成都宇信达智能科技有限公司</a:t>
            </a:r>
            <a:endParaRPr lang="en-US" sz="1100"/>
          </a:p>
        </p:txBody>
      </p:sp>
      <p:pic>
        <p:nvPicPr>
          <p:cNvPr id="7" name="Picture 7" descr="D:/视频素材/透明背景.png透明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14975" y="1996440"/>
            <a:ext cx="11620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功能：文件系统操作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803400"/>
            <a:ext cx="381000" cy="381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714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查看目录结构：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递归列出文件、查看当前目录详情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4765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628900"/>
            <a:ext cx="381000" cy="381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25400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读取文件：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高效读取各类文本文件内容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3020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4544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3365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写入文件：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支持创建新文件并写入内容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1275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4279900"/>
            <a:ext cx="381000" cy="381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460500" y="41910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删除文件：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安全删除指定文件资源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0" y="16510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40500" y="1803400"/>
            <a:ext cx="381000" cy="381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1714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创建文件夹：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快速新建多级目录结构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50000" y="24765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40500" y="2628900"/>
            <a:ext cx="381000" cy="381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048500" y="25400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删除文件夹：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清理空目录，释放存储空间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350000" y="3302000"/>
            <a:ext cx="5080000" cy="698500"/>
          </a:xfrm>
          <a:prstGeom prst="roundRect">
            <a:avLst>
              <a:gd name="adj" fmla="val 1818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40500" y="3454400"/>
            <a:ext cx="381000" cy="381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048500" y="33655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移动/复制文件：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灵活整理文件位置与备份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762000" y="5461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10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762000" y="5588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5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宇恒一号提供全方位的文件系统管理能力，确保数据操作的高效与安全。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21212">
                <a:alpha val="100000"/>
              </a:srgbClr>
            </a:gs>
            <a:gs pos="100000">
              <a:srgbClr val="1E1E23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6045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功能：数据库与代码执行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33500"/>
            <a:ext cx="10668000" cy="25400"/>
          </a:xfrm>
          <a:prstGeom prst="roundRect">
            <a:avLst>
              <a:gd name="adj" fmla="val 0"/>
            </a:avLst>
          </a:prstGeom>
          <a:solidFill>
            <a:srgbClr val="64FFDA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t="50000" r="50000"/>
          <a:stretch>
            <a:fillRect/>
          </a:stretch>
        </p:blipFill>
        <p:spPr>
          <a:xfrm>
            <a:off x="1016000" y="2032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159000" y="2095500"/>
            <a:ext cx="342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数据库操作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2159000" y="2603500"/>
            <a:ext cx="342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E6E6E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支持本地和云端SQLite数据库，可进行数据导入导出和复杂查询，轻松管理结构化数据。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350000" y="1778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 l="50000" t="50000"/>
          <a:stretch>
            <a:fillRect/>
          </a:stretch>
        </p:blipFill>
        <p:spPr>
          <a:xfrm>
            <a:off x="6604000" y="2032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7747000" y="2095500"/>
            <a:ext cx="342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代码执行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747000" y="2603500"/>
            <a:ext cx="342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E6E6E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内置Python执行环境，支持科学计算、数据分析和处理CSV/Excel文件，实现自动化工作流。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334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FFDA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 · 内置高性能计算引擎与数据库管理系统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1778000"/>
            <a:ext cx="254000" cy="254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762000" y="1778000"/>
            <a:ext cx="254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11176000" y="1778000"/>
            <a:ext cx="254000" cy="254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1404600" y="1778000"/>
            <a:ext cx="254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762000" y="4800600"/>
            <a:ext cx="254000" cy="254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762000" y="4572000"/>
            <a:ext cx="254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11176000" y="4800600"/>
            <a:ext cx="254000" cy="254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1404600" y="4572000"/>
            <a:ext cx="254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6045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功能：图像处理与文档处理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6800" y="23368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74800" y="22860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图像处理能力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857500"/>
            <a:ext cx="44704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支持根据提示词生成创意图片，轻松修改图片风格或替换背景。同时具备强大的图像内容识别能力，可快速提取图片中的关键信息。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350000" y="2032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4800" y="23368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62800" y="22860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文档处理能力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654800" y="2857500"/>
            <a:ext cx="44704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能够深度理解长篇合同、报告等文档内容，精准提取核心要点。支持创建和使用各类专业文档模板，显著提升内容创作与处理效率。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334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5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5588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 · 全场景智能助手 · 赋能高效办公与创意生成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E293B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838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0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功能：云端存储与技能系统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40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32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032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0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云端存储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7940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支持云端文件的上传、下载和管理，打破设备限制，方便您随时随地安全访问个人文件。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350000" y="1778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40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04000" y="2032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366000" y="2032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0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技能系统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604000" y="27940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拥有开放的技能市场，您可以安装第三方技能，也可以创建和执行自定义技能，实现功能的无限扩展与个性化定制。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0FFDA">
                  <a:alpha val="0"/>
                </a:srgbClr>
              </a:gs>
              <a:gs pos="50000">
                <a:srgbClr val="40FFDA">
                  <a:alpha val="50000"/>
                </a:srgbClr>
              </a:gs>
              <a:gs pos="100000">
                <a:srgbClr val="40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533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 —— 您专属的智能助手，连接云端与无限可能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21826">
                <a:alpha val="100000"/>
              </a:srgbClr>
            </a:gs>
            <a:gs pos="100000">
              <a:srgbClr val="1E243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530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宇恒一号界面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t="142" b="142"/>
          <a:stretch>
            <a:fillRect/>
          </a:stretch>
        </p:blipFill>
        <p:spPr>
          <a:xfrm>
            <a:off x="1778000" y="1524000"/>
            <a:ext cx="2794000" cy="1790700"/>
          </a:xfrm>
          <a:prstGeom prst="roundRect">
            <a:avLst>
              <a:gd name="adj" fmla="val 7092"/>
            </a:avLst>
          </a:prstGeom>
          <a:noFill/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90500" dist="1016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78000" y="3556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2159000" y="3505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消息展示区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778000" y="400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位于界面上方核心区域，清晰展示用户提问与助手的实时回复，支持多轮对话上下文关联。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t="142" b="142"/>
          <a:stretch>
            <a:fillRect/>
          </a:stretch>
        </p:blipFill>
        <p:spPr>
          <a:xfrm>
            <a:off x="7620000" y="1524000"/>
            <a:ext cx="2794000" cy="1790700"/>
          </a:xfrm>
          <a:prstGeom prst="roundRect">
            <a:avLst>
              <a:gd name="adj" fmla="val 7092"/>
            </a:avLst>
          </a:prstGeom>
          <a:noFill/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90500" dist="1016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0" y="3556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8001000" y="35052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对话输入区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0" y="400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位于界面底部，提供便捷的文本输入框。用户可通过自然语言描述需求，系统即时响应处理。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0" y="6604000"/>
            <a:ext cx="1524000" cy="2540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1651000" y="6604000"/>
            <a:ext cx="2540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64FFDA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 ASSISTANT INTERFACE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宇恒一号使用：新建对话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18415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219200" y="1778000"/>
            <a:ext cx="457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简单三步，开启新任务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349500"/>
            <a:ext cx="4953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在宇恒一号的主界面中，找到左侧栏或顶部的</a:t>
            </a: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“新建对话”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按钮（通常带有“+”号标识）。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点击该按钮，系统将自动创建一个独立的新会话窗口，您可以立即开始输入新的指令或任务。</a:t>
            </a:r>
            <a:endParaRPr lang="en-US" sz="16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4699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101" b="1101"/>
          <a:stretch>
            <a:fillRect/>
          </a:stretch>
        </p:blipFill>
        <p:spPr>
          <a:xfrm>
            <a:off x="6350000" y="1651000"/>
            <a:ext cx="4445000" cy="2794000"/>
          </a:xfrm>
          <a:prstGeom prst="roundRect">
            <a:avLst>
              <a:gd name="adj" fmla="val 363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101600" dir="54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9" name="AutoShape 9"/>
          <p:cNvSpPr/>
          <p:nvPr/>
        </p:nvSpPr>
        <p:spPr>
          <a:xfrm>
            <a:off x="762000" y="5079365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64FFDA">
              <a:alpha val="10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5282565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5180965"/>
            <a:ext cx="965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提示：每次新建的对话都是独立存储的，您可以随时在左侧会话列表中切换或回顾历史任务记录，实现多任务并行管理。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0A0A0A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宇恒一号使用：工作区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524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460500" y="16764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什么是工作区？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1016000" y="2095500"/>
            <a:ext cx="457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您在当前会话中默认的文件操作根目录，类似于一个专属的“个人工作台”。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921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3111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0"/>
            </p:custDataLst>
          </p:nvPr>
        </p:nvSpPr>
        <p:spPr>
          <a:xfrm>
            <a:off x="1460500" y="30734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工作区的实际应用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6000" y="3556000"/>
            <a:ext cx="228600" cy="2286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14"/>
            </p:custDataLst>
          </p:nvPr>
        </p:nvSpPr>
        <p:spPr>
          <a:xfrm>
            <a:off x="1333500" y="35052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便捷读取：</a:t>
            </a: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使用相对路径时，默认在工作区查找文件。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16000" y="4000500"/>
            <a:ext cx="228600" cy="228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33500" y="39497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结构管理：</a:t>
            </a: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方便地创建项目文件夹，系统化整理文档。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16000" y="4409440"/>
            <a:ext cx="228600" cy="228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33500" y="447421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临时空间：</a:t>
            </a: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适合集中放置正在处理的任务文件，保持整洁。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1524000"/>
            <a:ext cx="5207000" cy="2667000"/>
          </a:xfrm>
          <a:prstGeom prst="roundRect">
            <a:avLst>
              <a:gd name="adj" fmla="val 4761"/>
            </a:avLst>
          </a:prstGeom>
          <a:solidFill>
            <a:srgbClr val="000000">
              <a:alpha val="30000"/>
            </a:srgbClr>
          </a:solidFill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  <a:effectLst>
            <a:outerShdw blurRad="254000" dir="2700000" algn="tl" rotWithShape="0">
              <a:srgbClr val="64FFDA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9"/>
          <a:srcRect t="381" b="381"/>
          <a:stretch>
            <a:fillRect/>
          </a:stretch>
        </p:blipFill>
        <p:spPr>
          <a:xfrm>
            <a:off x="6350000" y="1651000"/>
            <a:ext cx="4953000" cy="2413000"/>
          </a:xfrm>
          <a:prstGeom prst="roundRect">
            <a:avLst>
              <a:gd name="adj" fmla="val 526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8" name="AutoShape 18"/>
          <p:cNvSpPr/>
          <p:nvPr/>
        </p:nvSpPr>
        <p:spPr>
          <a:xfrm>
            <a:off x="6223000" y="43180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FFDA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▲ 工作区文件管理界面示例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6096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10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212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应用场景：企业办公与数据分析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05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778000" y="19304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企业办公场景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文档管理：自动整理归档，提升检索效率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数据报表：一键生成多维度办公数据报表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会议纪要：智能记录会议内容，自动提炼要点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任务追踪：实时跟进项目进度，自动同步状态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350000" y="1651000"/>
            <a:ext cx="5080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04000" y="19050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66000" y="19304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数据分析场景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604000" y="26670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销售分析：深度挖掘销售数据，洞察市场趋势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用户统计：全维度分析用户画像与行为偏好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财务对账：自动化处理财务流水，降低差错率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批量处理：高效完成海量数据清洗与计算任务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969000"/>
            <a:ext cx="939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8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7048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应用场景：内容创作与电商运营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9500" y="1905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841500" y="1905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内容创作场景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822">
            <a:off x="1079509" y="2660650"/>
            <a:ext cx="4445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79500" y="2921000"/>
            <a:ext cx="444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智能生成营销海报与创意图片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自动化处理图片编辑与优化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辅助撰写高质量文档与文案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高效管理多格式数字素材库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350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7500" y="1905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429500" y="1905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电商运营场景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822">
            <a:off x="6667509" y="2660650"/>
            <a:ext cx="4445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667500" y="2921000"/>
            <a:ext cx="444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批量自动化处理商品上架信息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智能分析用户评价与反馈数据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实时监控竞品价格动态与趋势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精准预测与智能管理商品库存</a:t>
            </a:r>
            <a:endParaRPr lang="en-US" sz="16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62000" y="5588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5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762000" y="5842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 · 赋能业务全流程智能化升级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应用场景：技术开发与教育学习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3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3000" y="1905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905000" y="1905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技术开发场景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0110">
            <a:off x="1143009" y="2660650"/>
            <a:ext cx="431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143000" y="2921000"/>
            <a:ext cx="4318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  <a:defRPr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智能代码辅助编写，提升开发效率</a:t>
            </a:r>
            <a:endParaRPr lang="en-US" sz="1100"/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自动化数据库管理与优化建议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API接口快速对接与文档生成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系统日志实时监控与异常分析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350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3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1000" y="1905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493000" y="19050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教育学习场景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0110">
            <a:off x="6731009" y="2660650"/>
            <a:ext cx="431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731000" y="2921000"/>
            <a:ext cx="4318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  <a:defRPr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多格式学习资料智能整理归档</a:t>
            </a:r>
            <a:endParaRPr lang="en-US" sz="1100"/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海量题库自动分类与难度匹配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学生成绩多维分析与趋势预测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228600" indent="-228600" algn="l">
              <a:lnSpc>
                <a:spcPct val="125000"/>
              </a:lnSpc>
              <a:buClr>
                <a:srgbClr val="E2E8F0"/>
              </a:buClr>
              <a:buFont typeface="Wingdings" panose="05000000000000000000"/>
              <a:buChar char="v"/>
            </a:pPr>
            <a:r>
              <a:rPr lang="en-US" sz="18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个性化知识库构建与知识图谱</a:t>
            </a:r>
            <a:endParaRPr lang="en-US" sz="1800" b="0" i="0" u="none" strike="noStrike">
              <a:solidFill>
                <a:srgbClr val="E2E8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62000" y="5461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10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762000" y="571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赋能行业转型，释放AI生产力潜力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F1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8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 CONTENTS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16510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270000" y="16510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公司简介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0955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270000" y="20955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企业文化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25400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270000" y="25400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宇恒一号介绍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29845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270000" y="29845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</a:t>
            </a:r>
            <a:r>
              <a:rPr 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34290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270000" y="34290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</a:t>
            </a: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</a:t>
            </a:r>
            <a:endParaRPr lang="zh-CN" altLang="en-US" sz="15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762000" y="38735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270000" y="38735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宇恒一号界面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3180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270000" y="43180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宇恒一号使用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7625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08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270000" y="47625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宇恒一号应用</a:t>
            </a: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</a:t>
            </a:r>
            <a:endParaRPr lang="zh-CN" altLang="en-US" sz="15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762000" y="52070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09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270000" y="52070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宇恒一号典型</a:t>
            </a:r>
            <a:r>
              <a:rPr lang="zh-CN" altLang="en-US" sz="1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案例</a:t>
            </a:r>
            <a:endParaRPr lang="zh-CN" altLang="en-US" sz="15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762000" y="5651500"/>
            <a:ext cx="50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10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270000" y="56515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合作与服务支持</a:t>
            </a:r>
            <a:endParaRPr lang="en-US" sz="1100"/>
          </a:p>
        </p:txBody>
      </p:sp>
      <p:sp>
        <p:nvSpPr>
          <p:cNvPr id="46" name="AutoShape 46"/>
          <p:cNvSpPr/>
          <p:nvPr/>
        </p:nvSpPr>
        <p:spPr>
          <a:xfrm>
            <a:off x="762000" y="6223000"/>
            <a:ext cx="10668000" cy="12700"/>
          </a:xfrm>
          <a:prstGeom prst="roundRect">
            <a:avLst>
              <a:gd name="adj" fmla="val 0"/>
            </a:avLst>
          </a:prstGeom>
          <a:solidFill>
            <a:srgbClr val="64FFDA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7255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9055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典型案例：文件管理与数据汇总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3000" y="2159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905000" y="2159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本地/云端文件一键管理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43000" y="2921000"/>
            <a:ext cx="431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用户只需下达语音指令：</a:t>
            </a: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“帮我整理这个文件夹”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宇恒一号即可自动识别文件类型，完成分类、归档与重命名，告别手动整理的繁琐。</a:t>
            </a:r>
            <a:endParaRPr lang="en-US" sz="16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350000" y="1778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1000" y="21590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493000" y="2159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SQL与Python高效计算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731000" y="2921000"/>
            <a:ext cx="431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用户需求：</a:t>
            </a:r>
            <a:r>
              <a:rPr lang="en-US" sz="1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“汇总3个公司的销售数据”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系统自动读取多源文件，执行复杂的SQL查询与Python脚本计算，一键生成可视化报表与动态图表。</a:t>
            </a:r>
            <a:endParaRPr lang="en-US" sz="16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461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10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571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宇恒一号将复杂的操作简化为自然语言交互，极大释放生产力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0A0F1E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7048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典型案例：文档分析与图片生成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524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524000" y="17272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长文档深度理解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1016000" y="22860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面对用户“分析这份合同的风险点”的需求，宇恒一号展现了强大的长文档处理能力。它能快速精准地提取关键条款，深入分析潜在法律风险，并基于专业知识库给出切实可行的修改建议。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6350000" y="1524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1E293B">
              <a:alpha val="6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4000" y="1778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1"/>
            </p:custDataLst>
          </p:nvPr>
        </p:nvSpPr>
        <p:spPr>
          <a:xfrm>
            <a:off x="7112000" y="17272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图片智能生成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12"/>
            </p:custDataLst>
          </p:nvPr>
        </p:nvSpPr>
        <p:spPr>
          <a:xfrm>
            <a:off x="6604000" y="2286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用户仅需描述“生成一张科技感产品宣传图”，宇恒一号即可直接生成符合要求的高质量图片，广泛适用于营销、设计等场景。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t="18750" b="18750"/>
          <a:stretch>
            <a:fillRect/>
          </a:stretch>
        </p:blipFill>
        <p:spPr>
          <a:xfrm>
            <a:off x="7874000" y="3111500"/>
            <a:ext cx="2032000" cy="1270000"/>
          </a:xfrm>
          <a:prstGeom prst="roundRect">
            <a:avLst>
              <a:gd name="adj" fmla="val 10000"/>
            </a:avLst>
          </a:prstGeom>
          <a:noFill/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762000" y="5080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5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5334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宇恒一号不仅在文本理解与分析上表现卓越，更具备强大的多模态生成能力，为您提供一站式智能解决方案。</a:t>
            </a: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020617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4025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合作与服务支持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4318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500" y="1778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成都宇信达智能科技有限公司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网址：https://yuheng.yuxindazhineng.com/</a:t>
            </a:r>
            <a:endParaRPr lang="en-US" sz="14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邮箱：1406339793@qq.com</a:t>
            </a:r>
            <a:endParaRPr lang="en-US" sz="14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762000" y="32385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关注我们 / 扫码联系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3683000"/>
            <a:ext cx="1270000" cy="1270000"/>
          </a:xfrm>
          <a:prstGeom prst="roundRect">
            <a:avLst>
              <a:gd name="adj" fmla="val 10000"/>
            </a:avLst>
          </a:prstGeom>
          <a:noFill/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762000" y="5016500"/>
            <a:ext cx="1270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公众号</a:t>
            </a:r>
            <a:endParaRPr lang="en-US" sz="12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2286000" y="3683000"/>
            <a:ext cx="1270000" cy="1270000"/>
          </a:xfrm>
          <a:prstGeom prst="roundRect">
            <a:avLst>
              <a:gd name="adj" fmla="val 10000"/>
            </a:avLst>
          </a:prstGeom>
          <a:noFill/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</p:spPr>
      </p:pic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2286000" y="5016500"/>
            <a:ext cx="1270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小红书号</a:t>
            </a:r>
            <a:endParaRPr lang="zh-CN" altLang="en-US" sz="1200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3810000" y="3683000"/>
            <a:ext cx="1270000" cy="1270000"/>
          </a:xfrm>
          <a:prstGeom prst="roundRect">
            <a:avLst>
              <a:gd name="adj" fmla="val 10000"/>
            </a:avLst>
          </a:prstGeom>
          <a:noFill/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</p:spPr>
      </p:pic>
      <p:sp>
        <p:nvSpPr>
          <p:cNvPr id="12" name="AutoShape 12"/>
          <p:cNvSpPr/>
          <p:nvPr>
            <p:custDataLst>
              <p:tags r:id="rId9"/>
            </p:custDataLst>
          </p:nvPr>
        </p:nvSpPr>
        <p:spPr>
          <a:xfrm>
            <a:off x="3810000" y="5016500"/>
            <a:ext cx="1270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官方抖音</a:t>
            </a:r>
            <a:endParaRPr lang="en-US" sz="12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5588000" y="1651000"/>
            <a:ext cx="584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5778500" y="17780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服务承诺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42000" y="2286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223000" y="2260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稳定运行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493000" y="2286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874000" y="2260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数据安全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44000" y="2286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525000" y="2260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隐私保护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42000" y="27940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223000" y="2768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持续更新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493000" y="27940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874000" y="2768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响应及时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5588000" y="3810000"/>
            <a:ext cx="584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5778500" y="39370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合作与服务类型</a:t>
            </a:r>
            <a:endParaRPr lang="en-US" sz="1100"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42000" y="4445000"/>
            <a:ext cx="304800" cy="3048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6223000" y="4419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个人用户</a:t>
            </a:r>
            <a:endParaRPr lang="en-US" sz="1100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493000" y="4445000"/>
            <a:ext cx="304800" cy="3048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7874000" y="4419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企业版服务</a:t>
            </a:r>
            <a:endParaRPr lang="en-US" sz="1100"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44000" y="4445000"/>
            <a:ext cx="304800" cy="3048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9525000" y="4419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定制开发</a:t>
            </a:r>
            <a:endParaRPr lang="en-US" sz="1100"/>
          </a:p>
        </p:txBody>
      </p:sp>
      <p:pic>
        <p:nvPicPr>
          <p:cNvPr id="33" name="Picture 3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842000" y="4953000"/>
            <a:ext cx="304800" cy="304800"/>
          </a:xfrm>
          <a:prstGeom prst="rect">
            <a:avLst/>
          </a:prstGeom>
        </p:spPr>
      </p:pic>
      <p:sp>
        <p:nvSpPr>
          <p:cNvPr id="34" name="AutoShape 34"/>
          <p:cNvSpPr/>
          <p:nvPr/>
        </p:nvSpPr>
        <p:spPr>
          <a:xfrm>
            <a:off x="6223000" y="49276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技术支持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0" y="6350000"/>
            <a:ext cx="12192000" cy="508000"/>
          </a:xfrm>
          <a:prstGeom prst="roundRect">
            <a:avLst>
              <a:gd name="adj" fmla="val 0"/>
            </a:avLst>
          </a:prstGeom>
          <a:solidFill>
            <a:srgbClr val="64FFD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6" name="AutoShape 36"/>
          <p:cNvSpPr/>
          <p:nvPr/>
        </p:nvSpPr>
        <p:spPr>
          <a:xfrm>
            <a:off x="762000" y="6413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FFDA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致力于为客户提供最优质的智能科技解决方案与服务体验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l="1111" r="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1778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26035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期待合作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715000" y="32385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0" y="346202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成都宇信达智能科技有限公司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0410" y="402209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4804410" y="397129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https://yuheng.yuxindazhineng.com/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56760" y="440309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810760" y="435229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1406339793@qq.com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9">
                <a:alpha val="100000"/>
              </a:srgbClr>
            </a:gs>
            <a:gs pos="100000">
              <a:srgbClr val="14233C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公司简介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1778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4"/>
            </p:custDataLst>
          </p:nvPr>
        </p:nvSpPr>
        <p:spPr>
          <a:xfrm>
            <a:off x="1193800" y="17272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创新型物联网科技企业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1193800" y="2108200"/>
            <a:ext cx="5334000" cy="7632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成都宇信达智能科技有限公司，是一家以自主研发为核心、聚焦智能物联网领域的创新型科技企业。我们专注于物联网技术、智能终端设备及行业应用软件的研发与落地，核心业务就是为企事业单位提供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量体裁衣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式的定制化智能化服务，致力于成为区域内专注细分领域、最懂客户需求的智能化解决方案服务商。</a:t>
            </a:r>
            <a:endParaRPr lang="zh-CN" altLang="en-US" sz="1000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2000" y="2921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9"/>
            </p:custDataLst>
          </p:nvPr>
        </p:nvSpPr>
        <p:spPr>
          <a:xfrm>
            <a:off x="1193800" y="28702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定制化智能化解决方案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10"/>
            </p:custDataLst>
          </p:nvPr>
        </p:nvSpPr>
        <p:spPr>
          <a:xfrm>
            <a:off x="1193800" y="3082290"/>
            <a:ext cx="5334000" cy="21443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技术立身，匠心筑品。宇信达始终将研发投入作为核心竞争力，团队汇聚了在智能硬件、嵌入式开发、数据通讯领域拥有丰富经验的专业人才。我们很清楚，每个单位的工作流程、管理习惯、业务痛点都不一样，通用产品往往解决不了真问题。因此，我们坚持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小而精、精而专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发展路径，深耕技术全链条，覆盖底层硬件设计、软件开发至应用落地的核心环节，只做一件事：根据每家企事业单位的个性化需求，从零开始精准匹配技术方案，一对一解决实际难题，打造真正稳定、高效、贴合客户日常使用的智能化产品。依托多项软件著作权及相关技术储备，宇信达在智能会议、智慧办公、专业机器人等领域，持续构建具有自主知识产权的产品体系。但比产品更核心的是我们的定制能力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——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公司致力于为中小企业、事业单位及产业园区提供完全贴合客户需求的会议流程数字化、办公管理智能化、设备运维数据化解决方案。从第一次上门沟通，到方案反复打磨，再到最终交付使用，每一个环节都是为了把客户脑子里的想法，变成手头真正好用、管用的工具。</a:t>
            </a:r>
            <a:endParaRPr lang="zh-CN" altLang="en-US" sz="1000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2000" y="51308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14"/>
            </p:custDataLst>
          </p:nvPr>
        </p:nvSpPr>
        <p:spPr>
          <a:xfrm>
            <a:off x="1193800" y="50419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技术立身 匠心筑品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15"/>
            </p:custDataLst>
          </p:nvPr>
        </p:nvSpPr>
        <p:spPr>
          <a:xfrm>
            <a:off x="1193800" y="4394200"/>
            <a:ext cx="533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7112000" y="2255520"/>
            <a:ext cx="4064000" cy="2235200"/>
          </a:xfrm>
          <a:prstGeom prst="roundRect">
            <a:avLst>
              <a:gd name="adj" fmla="val 5681"/>
            </a:avLst>
          </a:prstGeom>
          <a:noFill/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90500" dist="101600" dir="54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7112000" y="4732020"/>
            <a:ext cx="4064000" cy="508000"/>
          </a:xfrm>
          <a:prstGeom prst="roundRect">
            <a:avLst>
              <a:gd name="adj" fmla="val 25000"/>
            </a:avLst>
          </a:prstGeom>
          <a:solidFill>
            <a:srgbClr val="64FFDA">
              <a:alpha val="10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7112000" y="4820920"/>
            <a:ext cx="406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最懂客户需求的智能化解决方案服务商</a:t>
            </a:r>
            <a:endParaRPr lang="en-US" sz="1100"/>
          </a:p>
        </p:txBody>
      </p:sp>
      <p:sp>
        <p:nvSpPr>
          <p:cNvPr id="17" name="AutoShape 6"/>
          <p:cNvSpPr/>
          <p:nvPr>
            <p:custDataLst>
              <p:tags r:id="rId17"/>
            </p:custDataLst>
          </p:nvPr>
        </p:nvSpPr>
        <p:spPr>
          <a:xfrm>
            <a:off x="1193800" y="5407025"/>
            <a:ext cx="5334000" cy="7632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宇信达秉承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务实创新，诚信共赢</a:t>
            </a:r>
            <a:r>
              <a:rPr lang="en-US" altLang="zh-CN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"</a:t>
            </a:r>
            <a:r>
              <a:rPr lang="zh-CN" altLang="en-US" sz="1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的经营理念，深耕本土、辐射区域，充分依托成都完善的产业生态优势，持续探索物联网技术在企事业单位更多场景的深度应用。未来，我们将继续以技术创新为引擎，以客户价值为导向，坚守品质初心，深耕企事业单位定制化服务领域，用智能科技助力行业绿色低碳转型，为区域数字化发展注入持久动力，践行科技服务社会的责任与使命。</a:t>
            </a:r>
            <a:endParaRPr lang="zh-CN" altLang="en-US" sz="1000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9">
                <a:alpha val="100000"/>
              </a:srgbClr>
            </a:gs>
            <a:gs pos="100000">
              <a:srgbClr val="141E3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92700" y="635000"/>
            <a:ext cx="2006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企业文化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5715000" y="1270000"/>
            <a:ext cx="762000" cy="381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714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676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企业使命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222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深耕技术 做好产品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服务本土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524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9000" y="1714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07000" y="1676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经营理念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2222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以客户为中心 顺市场趋势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靠技术支撑 凭实干发展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128000" y="1524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0" y="1714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90000" y="1676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企业精神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82000" y="2222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求真 务实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探索 创新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3683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3873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524000" y="3835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企业宗旨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016000" y="4381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稳步经营 持续发展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回馈社会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445000" y="3683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99000" y="38735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207000" y="3835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人才理念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699000" y="4381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人尽其才 用心育人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共促成长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128000" y="3683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0" y="3873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8890000" y="3835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行为理念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382000" y="4381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团结协作 严谨认真</a:t>
            </a:r>
            <a:b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高效实干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172A45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0700" y="508000"/>
            <a:ext cx="3530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宇恒一号介绍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5715000" y="1143000"/>
            <a:ext cx="762000" cy="381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778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651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强大的工具整合能力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51000" y="20066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无缝切换文件系统、数据库、代码执行、图像处理等模块，一站式处理多任务。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730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9845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651000" y="28575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卓越的数据处理表现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651000" y="32131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内置Python代码执行环境和SQLite数据库工具，高效处理复杂数据逻辑。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937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191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4064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开放的生态体系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651000" y="44196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支持Skill技能扩展，可根据业务需求灵活接入第三方能力，持续进化。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143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3975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651000" y="52705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企业级协作支持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651000" y="56261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支持云端个人与团队存储，打破信息孤岛，满足团队高效协作需求。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223000" y="1651000"/>
            <a:ext cx="5207000" cy="2921000"/>
          </a:xfrm>
          <a:prstGeom prst="roundRect">
            <a:avLst>
              <a:gd name="adj" fmla="val 4347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/>
          <a:srcRect t="1048" b="1048"/>
          <a:stretch>
            <a:fillRect/>
          </a:stretch>
        </p:blipFill>
        <p:spPr>
          <a:xfrm>
            <a:off x="6350000" y="1778000"/>
            <a:ext cx="4953000" cy="2667000"/>
          </a:xfrm>
          <a:prstGeom prst="roundRect">
            <a:avLst>
              <a:gd name="adj" fmla="val 4761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2" name="AutoShape 22"/>
          <p:cNvSpPr/>
          <p:nvPr/>
        </p:nvSpPr>
        <p:spPr>
          <a:xfrm>
            <a:off x="6223000" y="46990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工具整合生态示意图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223000" y="5207000"/>
            <a:ext cx="520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“宇恒一号是一位全能型的工作搭档，为您提供一站式智能办公体验。”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21212">
                <a:alpha val="100000"/>
              </a:srgbClr>
            </a:gs>
            <a:gs pos="100000">
              <a:srgbClr val="1E1E23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58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核心优势：一句话就搞定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4826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FFFFF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r="50000"/>
          <a:stretch>
            <a:fillRect/>
          </a:stretch>
        </p:blipFill>
        <p:spPr>
          <a:xfrm>
            <a:off x="1016000" y="1778000"/>
            <a:ext cx="1524000" cy="3048000"/>
          </a:xfrm>
          <a:prstGeom prst="roundRect">
            <a:avLst>
              <a:gd name="adj" fmla="val 833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667000" y="1905000"/>
            <a:ext cx="266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C8C8C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传统方式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667000" y="2540000"/>
            <a:ext cx="266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A0A0A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打开软件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A0A0A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↓</a:t>
            </a:r>
            <a:endParaRPr lang="en-US" sz="1600" b="0" i="0" u="none" strike="noStrike">
              <a:solidFill>
                <a:srgbClr val="A0A0A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A0A0A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手动操作</a:t>
            </a:r>
            <a:endParaRPr lang="en-US" sz="1600" b="0" i="0" u="none" strike="noStrike">
              <a:solidFill>
                <a:srgbClr val="A0A0A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A0A0A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↓</a:t>
            </a:r>
            <a:endParaRPr lang="en-US" sz="1600" b="0" i="0" u="none" strike="noStrike">
              <a:solidFill>
                <a:srgbClr val="A0A0A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A0A0A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保存退出</a:t>
            </a:r>
            <a:endParaRPr lang="en-US" sz="1600" b="0" i="0" u="none" strike="noStrike">
              <a:solidFill>
                <a:srgbClr val="A0A0A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604000" y="1651000"/>
            <a:ext cx="4826000" cy="3302000"/>
          </a:xfrm>
          <a:prstGeom prst="roundRect">
            <a:avLst>
              <a:gd name="adj" fmla="val 3846"/>
            </a:avLst>
          </a:prstGeom>
          <a:solidFill>
            <a:srgbClr val="64FFDA">
              <a:alpha val="8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 l="50000"/>
          <a:stretch>
            <a:fillRect/>
          </a:stretch>
        </p:blipFill>
        <p:spPr>
          <a:xfrm>
            <a:off x="6858000" y="1778000"/>
            <a:ext cx="1524000" cy="3048000"/>
          </a:xfrm>
          <a:prstGeom prst="roundRect">
            <a:avLst>
              <a:gd name="adj" fmla="val 833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8509000" y="1905000"/>
            <a:ext cx="266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509000" y="2540000"/>
            <a:ext cx="266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说一句需求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↓</a:t>
            </a:r>
            <a:endParaRPr lang="en-US" sz="1600" b="0" i="0" u="none" strike="noStrike">
              <a:solidFill>
                <a:srgbClr val="64FFD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自动完成</a:t>
            </a:r>
            <a:endParaRPr lang="en-US" sz="18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461000"/>
            <a:ext cx="10668000" cy="254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64FFDA">
                  <a:alpha val="0"/>
                </a:srgbClr>
              </a:gs>
              <a:gs pos="50000">
                <a:srgbClr val="64FFDA">
                  <a:alpha val="50000"/>
                </a:srgbClr>
              </a:gs>
              <a:gs pos="100000">
                <a:srgbClr val="64FFDA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571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从繁琐的手动操作中解放出来，用自然语言驱动工作流自动化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>
                <a:alpha val="100000"/>
              </a:srgbClr>
            </a:gs>
            <a:gs pos="100000">
              <a:srgbClr val="1E293B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核心优势：多种能力集合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r="50000" b="50000"/>
          <a:stretch>
            <a:fillRect/>
          </a:stretch>
        </p:blipFill>
        <p:spPr>
          <a:xfrm>
            <a:off x="1016000" y="2032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159000" y="2032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传统工作方式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175000"/>
            <a:ext cx="431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任务分散在多个独立软件中，需要频繁切换 Excel、Word、PS 等工具，流程割裂，效率低下。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78500" y="2921000"/>
            <a:ext cx="635000" cy="635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604000" y="1778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64FFDA">
              <a:alpha val="10000"/>
            </a:srgbClr>
          </a:solidFill>
          <a:ln w="25400" cap="flat" cmpd="sng">
            <a:solidFill>
              <a:srgbClr val="64FFDA">
                <a:alpha val="100000"/>
              </a:srgbClr>
            </a:solidFill>
            <a:prstDash val="solid"/>
            <a:round/>
          </a:ln>
          <a:effectLst>
            <a:outerShdw blurRad="254000" dir="2700000" algn="tl" rotWithShape="0">
              <a:srgbClr val="64FFDA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 l="50000" b="50000"/>
          <a:stretch>
            <a:fillRect/>
          </a:stretch>
        </p:blipFill>
        <p:spPr>
          <a:xfrm>
            <a:off x="6858000" y="2032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8001000" y="2032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宇恒一号：全能整合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858000" y="3175000"/>
            <a:ext cx="431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一个平台整合文件管理、数据分析、代码执行、图像处理等能力，无需切换，一站式搞定所有工作。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953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64FFD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5143500"/>
            <a:ext cx="381000" cy="381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5105400"/>
            <a:ext cx="9652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核心价值：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打破软件边界，通过能力集合大幅降低学习成本与操作成本，提升工作流效率。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212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核心优势：一次创建永久自动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762000" cy="50800"/>
          </a:xfrm>
          <a:prstGeom prst="roundRect">
            <a:avLst>
              <a:gd name="adj" fmla="val 0"/>
            </a:avLst>
          </a:prstGeom>
          <a:solidFill>
            <a:srgbClr val="64FFD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>
            <p:custDataLst>
              <p:tags r:id="rId1"/>
            </p:custDataLst>
          </p:nvPr>
        </p:nvSpPr>
        <p:spPr>
          <a:xfrm>
            <a:off x="762000" y="1905000"/>
            <a:ext cx="4826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FFFFF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0000" r="50000"/>
          <a:stretch>
            <a:fillRect/>
          </a:stretch>
        </p:blipFill>
        <p:spPr>
          <a:xfrm>
            <a:off x="2667000" y="2159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016000" y="3302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8C8C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传统方式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016000" y="3810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每月重复相同的操作，耗时耗力</a:t>
            </a:r>
            <a:br>
              <a:rPr lang="en-US" sz="16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人工干预不可避免，容易出错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6604000" y="1905000"/>
            <a:ext cx="4826000" cy="3048000"/>
          </a:xfrm>
          <a:prstGeom prst="roundRect">
            <a:avLst>
              <a:gd name="adj" fmla="val 4166"/>
            </a:avLst>
          </a:prstGeom>
          <a:solidFill>
            <a:srgbClr val="64FFDA">
              <a:alpha val="8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  <a:effectLst>
            <a:outerShdw blurRad="254000" dir="2700000" algn="tl" rotWithShape="0">
              <a:srgbClr val="64FFDA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50000" t="50000"/>
          <a:stretch>
            <a:fillRect/>
          </a:stretch>
        </p:blipFill>
        <p:spPr>
          <a:xfrm>
            <a:off x="8509000" y="2159000"/>
            <a:ext cx="1016000" cy="101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6858000" y="3302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6858000" y="3810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创建一次技能，即可每月自动执行</a:t>
            </a:r>
            <a:b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无需人工干预，彻底解放双手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461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64FFDA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 告别机械重复，专注高价值创造 ”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9">
                <a:alpha val="100000"/>
              </a:srgbClr>
            </a:gs>
            <a:gs pos="100000">
              <a:srgbClr val="11224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6045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核心优势：真正帮你干活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64FFDA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r="50000" b="50000"/>
          <a:stretch>
            <a:fillRect/>
          </a:stretch>
        </p:blipFill>
        <p:spPr>
          <a:xfrm>
            <a:off x="2413000" y="2032000"/>
            <a:ext cx="1524000" cy="1524000"/>
          </a:xfrm>
          <a:prstGeom prst="ellipse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3683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其他 AI：军师角色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127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只给建议，告诉你怎么做，需手动执行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604000" y="1778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64FFDA">
              <a:alpha val="8000"/>
            </a:srgbClr>
          </a:solidFill>
          <a:ln w="25400" cap="flat" cmpd="sng">
            <a:solidFill>
              <a:srgbClr val="64FFDA">
                <a:alpha val="100000"/>
              </a:srgbClr>
            </a:solidFill>
            <a:prstDash val="solid"/>
            <a:round/>
          </a:ln>
          <a:effectLst>
            <a:outerShdw blurRad="254000" dir="2700000" algn="tl" rotWithShape="0">
              <a:srgbClr val="64FFDA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 l="50000" b="50000"/>
          <a:stretch>
            <a:fillRect/>
          </a:stretch>
        </p:blipFill>
        <p:spPr>
          <a:xfrm>
            <a:off x="8255000" y="2032000"/>
            <a:ext cx="1524000" cy="1524000"/>
          </a:xfrm>
          <a:prstGeom prst="ellipse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6604000" y="3683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64FFD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宇恒一号：执行者角色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858000" y="4127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直接理解意图，自动执行并完成具体任务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64FFD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52324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651000" y="5207000"/>
            <a:ext cx="952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核心差异：从“提供方案”跨越到“落地执行”，释放您的双手，专注更有价值的思考。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35.3,&quot;left&quot;:60,&quot;top&quot;:136,&quot;width&quot;:454}"/>
</p:tagLst>
</file>

<file path=ppt/tags/tag10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11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2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3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4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5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6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7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8.xml><?xml version="1.0" encoding="utf-8"?>
<p:tagLst xmlns:p="http://schemas.openxmlformats.org/presentationml/2006/main">
  <p:tag name="KSO_WM_DIAGRAM_VIRTUALLY_FRAME" val="{&quot;height&quot;:240,&quot;left&quot;:60,&quot;top&quot;:150,&quot;width&quot;:840}"/>
</p:tagLst>
</file>

<file path=ppt/tags/tag19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20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1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2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3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4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5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6.xml><?xml version="1.0" encoding="utf-8"?>
<p:tagLst xmlns:p="http://schemas.openxmlformats.org/presentationml/2006/main">
  <p:tag name="KSO_WM_DIAGRAM_VIRTUALLY_FRAME" val="{&quot;height&quot;:180,&quot;left&quot;:60,&quot;top&quot;:120,&quot;width&quot;:400}"/>
</p:tagLst>
</file>

<file path=ppt/tags/tag27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28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29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30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1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2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3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4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5.xml><?xml version="1.0" encoding="utf-8"?>
<p:tagLst xmlns:p="http://schemas.openxmlformats.org/presentationml/2006/main">
  <p:tag name="KSO_WM_DIAGRAM_VIRTUALLY_FRAME" val="{&quot;height&quot;:240,&quot;left&quot;:60,&quot;top&quot;:120,&quot;width&quot;:840}"/>
</p:tagLst>
</file>

<file path=ppt/tags/tag36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37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38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39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4.xml><?xml version="1.0" encoding="utf-8"?>
<p:tagLst xmlns:p="http://schemas.openxmlformats.org/presentationml/2006/main">
  <p:tag name="KSO_WM_DIAGRAM_VIRTUALLY_FRAME" val="{&quot;height&quot;:335.3,&quot;left&quot;:60,&quot;top&quot;:136,&quot;width&quot;:454}"/>
</p:tagLst>
</file>

<file path=ppt/tags/tag40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41.xml><?xml version="1.0" encoding="utf-8"?>
<p:tagLst xmlns:p="http://schemas.openxmlformats.org/presentationml/2006/main">
  <p:tag name="KSO_WM_DIAGRAM_VIRTUALLY_FRAME" val="{&quot;height&quot;:125,&quot;left&quot;:60,&quot;top&quot;:290,&quot;width&quot;:340}"/>
</p:tagLst>
</file>

<file path=ppt/tags/tag5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6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7.xml><?xml version="1.0" encoding="utf-8"?>
<p:tagLst xmlns:p="http://schemas.openxmlformats.org/presentationml/2006/main">
  <p:tag name="KSO_WM_DIAGRAM_VIRTUALLY_FRAME" val="{&quot;height&quot;:335.3,&quot;left&quot;:60,&quot;top&quot;:136,&quot;width&quot;:454}"/>
</p:tagLst>
</file>

<file path=ppt/tags/tag8.xml><?xml version="1.0" encoding="utf-8"?>
<p:tagLst xmlns:p="http://schemas.openxmlformats.org/presentationml/2006/main">
  <p:tag name="KSO_WM_DIAGRAM_VIRTUALLY_FRAME" val="{&quot;height&quot;:359.75,&quot;left&quot;:60,&quot;top&quot;:136,&quot;width&quot;:466.8}"/>
</p:tagLst>
</file>

<file path=ppt/tags/tag9.xml><?xml version="1.0" encoding="utf-8"?>
<p:tagLst xmlns:p="http://schemas.openxmlformats.org/presentationml/2006/main">
  <p:tag name="KSO_WM_DIAGRAM_VIRTUALLY_FRAME" val="{&quot;height&quot;:335.3,&quot;left&quot;:60,&quot;top&quot;:136,&quot;width&quot;:454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3847</Words>
  <Application>WPS 演示</Application>
  <PresentationFormat/>
  <Paragraphs>383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Wingdings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光怪陆离</cp:lastModifiedBy>
  <cp:revision>17</cp:revision>
  <dcterms:created xsi:type="dcterms:W3CDTF">2026-03-20T02:18:00Z</dcterms:created>
  <dcterms:modified xsi:type="dcterms:W3CDTF">2026-03-20T06:29:51Z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CA1AE6ACDBFB44F4BB5DD209422E5CC0_13</vt:lpwstr>
  </property>
  <property fmtid="{D5CDD505-2E9C-101B-9397-08002B2CF9AE}" pid="3" name="KSOProductBuildVer">
    <vt:lpwstr>2052-12.1.0.24657</vt:lpwstr>
  </property>
</Properties>
</file>